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4" r:id="rId6"/>
    <p:sldId id="265" r:id="rId7"/>
    <p:sldId id="266" r:id="rId8"/>
    <p:sldId id="267" r:id="rId9"/>
    <p:sldId id="268" r:id="rId10"/>
    <p:sldId id="269" r:id="rId11"/>
    <p:sldId id="261" r:id="rId12"/>
    <p:sldId id="263" r:id="rId13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74"/>
    <a:srgbClr val="283049"/>
    <a:srgbClr val="171A21"/>
    <a:srgbClr val="278EA5"/>
    <a:srgbClr val="190C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671" autoAdjust="0"/>
    <p:restoredTop sz="94660"/>
  </p:normalViewPr>
  <p:slideViewPr>
    <p:cSldViewPr snapToGrid="0">
      <p:cViewPr varScale="1">
        <p:scale>
          <a:sx n="89" d="100"/>
          <a:sy n="89" d="100"/>
        </p:scale>
        <p:origin x="523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1138C58-6A1B-7A54-8CE9-9D810ECCF2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61622850-CFD7-83CF-2C8A-FBBB6567CE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B706864-4B77-0C00-58B4-6FBC928C3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14/09/2023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073550D-DCF1-1D40-CCB5-5F46A7257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8B78A8E-68D6-6967-D516-98F7D8290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065967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E7D4B3B-97DE-42D6-5608-04E96B4DC1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95AD328C-DE8A-87D4-491D-5CE196D3D3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9AEC922-948A-495A-A738-69A57FA660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14/09/2023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4B7628B-7528-88D1-228E-4DAF51F61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A266D18-268B-3FC0-0646-6E0C40263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91741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3BE80B0F-0546-0F61-5C4E-D06EE356FC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DDAFCB9E-B749-68B4-BC76-F5B490CB6A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7F8F256-2890-3D28-EC9C-53A691979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14/09/2023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415F16C-51C4-CE33-394F-699E9A42B7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4AB3BCB-2EA2-9C1F-FE4D-A6D6481D8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644784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DC41AE1-487C-F4C8-C4A6-F395D2C510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1B17599-551F-C175-1479-F85AF57884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2604074-0CA7-5CA4-A5CF-1599B3FAF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14/09/2023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3A44623-E6B6-BB5F-0492-CCB5527A0B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E934558-E4BA-622F-2A6C-DF82393CF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55616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0DFD31C-2315-0360-2E50-B5395B6A8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293A2A1-6F9A-1E54-45A9-C4B71A51FB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CE10113-D168-37F3-904D-511C80454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14/09/2023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A4488EF-99C5-04F9-9806-DB1FFED12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EFC0A91-1CD7-40E9-995E-0828AD7D8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565653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414BC3B-6F26-4D6A-4817-C2363C8CB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5EFEF42-FD76-5698-13E8-3B6A7223C1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90C57DAA-7773-7267-D87E-BDAD2715B0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3AF138F-29FC-A62A-7C24-A2E8C4425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14/09/2023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FC200AF-69D8-246A-8655-62DAE215A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49E67F2-CE19-0C74-22B7-EADE3EF4A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5592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4F2707D-4B46-D3B2-AAA8-C4150327E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B7DF1FCE-87C2-9B34-CB21-A5D633327A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2A1BA40A-8B54-D974-02F8-BBADC2A75A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585C9698-72A1-D8AC-D591-7D1396837C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6DB52AD1-83F1-8563-3930-67F41951C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941A1761-A29F-39BC-5ECD-FD4079D0F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14/09/2023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992D9C15-7CCD-4A4F-357C-F0E9AB525A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50C0D4F5-CEFF-2D78-0DDC-0FE3ADA5B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121755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56B5B0C-365D-E2AF-A643-ECBC5ED55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BA05C25C-CC20-1A22-5137-5525E0764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14/09/2023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1E7BFD5-E2D6-3C43-84E7-1F57786E9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3187FE6D-8207-88A5-2AD5-D0B05B8B5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840785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B13B9C87-616C-CB0E-C508-731DF1919B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14/09/2023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5CF4E67E-AA8A-F527-3971-0AC8090CD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CA71625-AB7F-FC42-13A1-D758A228F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682414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732E928-8BBD-9C33-D1F0-A0F41C1E3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4DF5B0A-F287-8AC3-7B2A-ED48F29F4E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B582257F-A5F1-6C74-CF8B-B04D3207CB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E488F57-5821-B577-3CBB-3EFA193F9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14/09/2023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E070397-462B-B16B-47FA-679F582B1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A4B031C1-A442-94BE-981E-AB0CCE7CA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983473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C21B0F3-050D-2097-5008-7FFC64204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4F18A5DA-DF4C-B2C1-F94F-D3137CD4D0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1DE7CD82-C923-AC67-8E32-CD08CC7320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03CD416-BDB7-AD4E-BB7E-888EC8F537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14/09/2023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BB98A3B-969C-E19F-8CB3-76B4AC70B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0339FCA0-E70D-AAD2-E6F9-009517570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569344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147D05E5-6F2D-CCF7-E769-CB1D0DDB8F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12B6379-41DB-6E00-1AFE-5EE16B5524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84D7228-4155-9C76-330E-99F138E0A1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F84600-80CA-4B2C-BD7B-B3D76F75AACB}" type="datetimeFigureOut">
              <a:rPr lang="it-IT" smtClean="0"/>
              <a:t>14/09/2023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8E46A1B-3DE0-9020-C411-60B210C6E0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5D2AE6F-D1F8-CB2C-E78D-2F338C15FC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150157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UnivaqStudentHub/LPS/wiki/Documentazione-M68k#branch-incondizionato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UnivaqStudentHub/LPS/wiki/Documentazione-M68k#introduzione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hyperlink" Target="https://github.com/UnivaqStudentHub/LPS/wiki/Documentazione-M68k#introduzione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UnivaqStudentHub/LPS/wiki/Documentazione-M68k#introduzione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hyperlink" Target="https://github.com/UnivaqStudentHub/LPS/wiki/Documentazione-M68k#add---adda-l-w-b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hyperlink" Target="https://github.com/UnivaqStudentHub/LPS/wiki/Documentazione-M68k#introduzione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4.png"/><Relationship Id="rId4" Type="http://schemas.openxmlformats.org/officeDocument/2006/relationships/hyperlink" Target="https://github.com/UnivaqStudentHub/LPS/wiki/Documentazione-M68k#sub-l-w-b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hyperlink" Target="https://github.com/UnivaqStudentHub/LPS/wiki/Documentazione-M68k#muls---mulu--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UnivaqStudentHub/LPS/wiki/Documentazione-M68k#cmp-l-w-b-w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UnivaqStudentHub/LPS/wiki/Documentazione-M68k#comandi-di-branch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UnivaqStudentHub/LPS/wiki/Documentazione-M68k#indirizzi-di-memoria-e-labe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6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14">
            <a:extLst>
              <a:ext uri="{FF2B5EF4-FFF2-40B4-BE49-F238E27FC236}">
                <a16:creationId xmlns:a16="http://schemas.microsoft.com/office/drawing/2014/main" id="{19D4A8CF-1EF0-0B31-894C-97C502A3899C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7310120" y="503704"/>
            <a:ext cx="403352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9600" b="1" dirty="0">
                <a:solidFill>
                  <a:srgbClr val="FF0074"/>
                </a:solidFill>
                <a:latin typeface="Amasis MT Pro" panose="02040504050005020304" pitchFamily="18" charset="0"/>
              </a:rPr>
              <a:t>M68K</a:t>
            </a:r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506789E1-C3DB-AECE-979B-73CBD9E94315}"/>
              </a:ext>
            </a:extLst>
          </p:cNvPr>
          <p:cNvSpPr/>
          <p:nvPr/>
        </p:nvSpPr>
        <p:spPr>
          <a:xfrm>
            <a:off x="0" y="940863"/>
            <a:ext cx="6461760" cy="5917137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8C5E9D8A-4EEF-3D35-A107-83047BCBD2A3}"/>
              </a:ext>
            </a:extLst>
          </p:cNvPr>
          <p:cNvSpPr/>
          <p:nvPr/>
        </p:nvSpPr>
        <p:spPr>
          <a:xfrm>
            <a:off x="5730240" y="2651761"/>
            <a:ext cx="6461760" cy="4206240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8" name="Immagine 7" descr="Immagine che contiene schermata, Elementi grafici, design&#10;&#10;Descrizione generata automaticamente">
            <a:extLst>
              <a:ext uri="{FF2B5EF4-FFF2-40B4-BE49-F238E27FC236}">
                <a16:creationId xmlns:a16="http://schemas.microsoft.com/office/drawing/2014/main" id="{5A5078E7-DC4E-4B07-96A3-60589F90EE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7120" y="3316177"/>
            <a:ext cx="2600960" cy="2600960"/>
          </a:xfrm>
          <a:prstGeom prst="round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B67A6ACA-B42A-A981-BC59-E0FFCEC6CCA4}"/>
              </a:ext>
            </a:extLst>
          </p:cNvPr>
          <p:cNvSpPr txBox="1"/>
          <p:nvPr/>
        </p:nvSpPr>
        <p:spPr>
          <a:xfrm>
            <a:off x="6629400" y="5945653"/>
            <a:ext cx="1798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Editor m68k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E0D592B3-5D24-DB92-0A27-18565FEDFB1E}"/>
              </a:ext>
            </a:extLst>
          </p:cNvPr>
          <p:cNvSpPr txBox="1"/>
          <p:nvPr/>
        </p:nvSpPr>
        <p:spPr>
          <a:xfrm>
            <a:off x="9580880" y="5984963"/>
            <a:ext cx="1798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>
                <a:solidFill>
                  <a:schemeClr val="bg1"/>
                </a:solidFill>
                <a:latin typeface="Comic Sans MS" panose="030F0702030302020204" pitchFamily="66" charset="0"/>
              </a:rPr>
              <a:t>Github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questa lezione</a:t>
            </a:r>
          </a:p>
        </p:txBody>
      </p:sp>
      <p:pic>
        <p:nvPicPr>
          <p:cNvPr id="14" name="Immagine 13" descr="Immagine che contiene schermata, Elementi grafici, grafica, design&#10;&#10;Descrizione generata automaticamente">
            <a:extLst>
              <a:ext uri="{FF2B5EF4-FFF2-40B4-BE49-F238E27FC236}">
                <a16:creationId xmlns:a16="http://schemas.microsoft.com/office/drawing/2014/main" id="{2ACC21D0-34AB-9935-CA45-E26734354E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9560" y="3316177"/>
            <a:ext cx="2600960" cy="2600960"/>
          </a:xfrm>
          <a:prstGeom prst="round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7AE737F9-C537-9C11-8E06-98C643709B63}"/>
              </a:ext>
            </a:extLst>
          </p:cNvPr>
          <p:cNvSpPr txBox="1"/>
          <p:nvPr/>
        </p:nvSpPr>
        <p:spPr>
          <a:xfrm>
            <a:off x="1285336" y="1673525"/>
            <a:ext cx="24412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Introduzione con linguaggi compilati e cosa è m68k</a:t>
            </a:r>
          </a:p>
        </p:txBody>
      </p:sp>
    </p:spTree>
    <p:extLst>
      <p:ext uri="{BB962C8B-B14F-4D97-AF65-F5344CB8AC3E}">
        <p14:creationId xmlns:p14="http://schemas.microsoft.com/office/powerpoint/2010/main" val="24162068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6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3507548" y="-125945"/>
            <a:ext cx="5176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BRA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4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2B5EC8D-8E70-D0D4-68B1-DB258AD1A6E4}"/>
              </a:ext>
            </a:extLst>
          </p:cNvPr>
          <p:cNvSpPr txBox="1"/>
          <p:nvPr/>
        </p:nvSpPr>
        <p:spPr>
          <a:xfrm>
            <a:off x="2922681" y="1397801"/>
            <a:ext cx="65637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E’ un </a:t>
            </a:r>
            <a:r>
              <a:rPr lang="it-IT" b="1" dirty="0">
                <a:solidFill>
                  <a:srgbClr val="FF0074"/>
                </a:solidFill>
                <a:latin typeface="Comic Sans MS" panose="030F0702030302020204" pitchFamily="66" charset="0"/>
              </a:rPr>
              <a:t>salto incondizionato</a:t>
            </a:r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, va direttamente alla label scritta </a:t>
            </a:r>
            <a:r>
              <a:rPr lang="it-IT" b="1" dirty="0">
                <a:solidFill>
                  <a:srgbClr val="FF0074"/>
                </a:solidFill>
                <a:latin typeface="Comic Sans MS" panose="030F0702030302020204" pitchFamily="66" charset="0"/>
              </a:rPr>
              <a:t>senza fare ulteriori controlli</a:t>
            </a:r>
          </a:p>
        </p:txBody>
      </p:sp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0E82439F-0A26-59C2-909B-A5B5BE0233C2}"/>
              </a:ext>
            </a:extLst>
          </p:cNvPr>
          <p:cNvSpPr/>
          <p:nvPr/>
        </p:nvSpPr>
        <p:spPr>
          <a:xfrm>
            <a:off x="496019" y="2967426"/>
            <a:ext cx="11417059" cy="120645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17ABFD37-596A-D028-BF2E-703CC824A66F}"/>
              </a:ext>
            </a:extLst>
          </p:cNvPr>
          <p:cNvSpPr txBox="1"/>
          <p:nvPr/>
        </p:nvSpPr>
        <p:spPr>
          <a:xfrm>
            <a:off x="660828" y="3062400"/>
            <a:ext cx="5058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bra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label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label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:</a:t>
            </a:r>
          </a:p>
        </p:txBody>
      </p: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210090EF-8640-6367-4F41-A648EDD542D1}"/>
              </a:ext>
            </a:extLst>
          </p:cNvPr>
          <p:cNvSpPr txBox="1"/>
          <p:nvPr/>
        </p:nvSpPr>
        <p:spPr>
          <a:xfrm>
            <a:off x="5813267" y="2967426"/>
            <a:ext cx="609981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Facciamo un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salto incondizionato 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verso la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label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con lo stesso nome</a:t>
            </a:r>
            <a:endParaRPr lang="it-IT" i="1" dirty="0">
              <a:solidFill>
                <a:srgbClr val="00B050"/>
              </a:solidFill>
              <a:latin typeface="Comic Sans MS" panose="030F0702030302020204" pitchFamily="66" charset="0"/>
            </a:endParaRP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27293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8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3507548" y="-125945"/>
            <a:ext cx="5176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TITOLO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4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60268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8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3507548" y="-125945"/>
            <a:ext cx="5176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NO MOD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4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2B5EC8D-8E70-D0D4-68B1-DB258AD1A6E4}"/>
              </a:ext>
            </a:extLst>
          </p:cNvPr>
          <p:cNvSpPr txBox="1"/>
          <p:nvPr/>
        </p:nvSpPr>
        <p:spPr>
          <a:xfrm>
            <a:off x="3046093" y="1391057"/>
            <a:ext cx="60998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0" i="0" dirty="0">
                <a:solidFill>
                  <a:srgbClr val="E6EDF3"/>
                </a:solidFill>
                <a:effectLst/>
                <a:latin typeface="-apple-system"/>
              </a:rPr>
              <a:t> </a:t>
            </a:r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Effettua la somma di due valori e salva il risultato nel secondo</a:t>
            </a: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102AA516-DC98-6CE2-BFC3-382473B9DEC0}"/>
              </a:ext>
            </a:extLst>
          </p:cNvPr>
          <p:cNvSpPr/>
          <p:nvPr/>
        </p:nvSpPr>
        <p:spPr>
          <a:xfrm rot="10800000" flipV="1">
            <a:off x="2714445" y="2333348"/>
            <a:ext cx="6763108" cy="420727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6641843-9169-84DA-A818-77088F55B39E}"/>
              </a:ext>
            </a:extLst>
          </p:cNvPr>
          <p:cNvSpPr txBox="1"/>
          <p:nvPr/>
        </p:nvSpPr>
        <p:spPr>
          <a:xfrm>
            <a:off x="2947018" y="2349433"/>
            <a:ext cx="2158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primo op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3518EDAD-35FD-D9B8-DDC8-8D3D32ED49B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6094" y="2438103"/>
            <a:ext cx="472456" cy="264576"/>
          </a:xfrm>
          <a:prstGeom prst="rect">
            <a:avLst/>
          </a:prstGeom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7B7B97F4-7B19-CF9C-B08A-A854AAC74950}"/>
              </a:ext>
            </a:extLst>
          </p:cNvPr>
          <p:cNvSpPr txBox="1"/>
          <p:nvPr/>
        </p:nvSpPr>
        <p:spPr>
          <a:xfrm>
            <a:off x="4925710" y="2349433"/>
            <a:ext cx="1487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secondo op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29558126-01A9-2A4C-2C49-71C777F20267}"/>
              </a:ext>
            </a:extLst>
          </p:cNvPr>
          <p:cNvSpPr txBox="1"/>
          <p:nvPr/>
        </p:nvSpPr>
        <p:spPr>
          <a:xfrm>
            <a:off x="7240327" y="2352222"/>
            <a:ext cx="2258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secondo operando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FE03FD11-5FB9-A6E6-09BC-53065821C9B6}"/>
              </a:ext>
            </a:extLst>
          </p:cNvPr>
          <p:cNvSpPr txBox="1"/>
          <p:nvPr/>
        </p:nvSpPr>
        <p:spPr>
          <a:xfrm>
            <a:off x="6253243" y="2153449"/>
            <a:ext cx="1238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2"/>
                </a:solidFill>
                <a:latin typeface="Comic Sans MS" panose="030F0702030302020204" pitchFamily="66" charset="0"/>
              </a:rPr>
              <a:t>Risultato</a:t>
            </a:r>
          </a:p>
        </p:txBody>
      </p:sp>
      <p:pic>
        <p:nvPicPr>
          <p:cNvPr id="23" name="Immagine 22">
            <a:extLst>
              <a:ext uri="{FF2B5EF4-FFF2-40B4-BE49-F238E27FC236}">
                <a16:creationId xmlns:a16="http://schemas.microsoft.com/office/drawing/2014/main" id="{EB79B55F-DD0C-BEBB-5AA1-4E6717402EB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2617" y="2380931"/>
            <a:ext cx="325560" cy="325560"/>
          </a:xfrm>
          <a:prstGeom prst="rect">
            <a:avLst/>
          </a:prstGeom>
        </p:spPr>
      </p:pic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0E82439F-0A26-59C2-909B-A5B5BE0233C2}"/>
              </a:ext>
            </a:extLst>
          </p:cNvPr>
          <p:cNvSpPr/>
          <p:nvPr/>
        </p:nvSpPr>
        <p:spPr>
          <a:xfrm>
            <a:off x="496019" y="2967426"/>
            <a:ext cx="11417059" cy="120645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17ABFD37-596A-D028-BF2E-703CC824A66F}"/>
              </a:ext>
            </a:extLst>
          </p:cNvPr>
          <p:cNvSpPr txBox="1"/>
          <p:nvPr/>
        </p:nvSpPr>
        <p:spPr>
          <a:xfrm>
            <a:off x="660828" y="3062400"/>
            <a:ext cx="5058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add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primo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secondo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add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#100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 </a:t>
            </a:r>
          </a:p>
        </p:txBody>
      </p: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210090EF-8640-6367-4F41-A648EDD542D1}"/>
              </a:ext>
            </a:extLst>
          </p:cNvPr>
          <p:cNvSpPr txBox="1"/>
          <p:nvPr/>
        </p:nvSpPr>
        <p:spPr>
          <a:xfrm>
            <a:off x="5719310" y="3200899"/>
            <a:ext cx="60998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Sommiamo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100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con il contenuto di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e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inseriamo il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risultato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dentro il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35" name="Rettangolo con angoli arrotondati 34">
            <a:extLst>
              <a:ext uri="{FF2B5EF4-FFF2-40B4-BE49-F238E27FC236}">
                <a16:creationId xmlns:a16="http://schemas.microsoft.com/office/drawing/2014/main" id="{C3CCC183-88EB-2366-2D32-A720A1422CF8}"/>
              </a:ext>
            </a:extLst>
          </p:cNvPr>
          <p:cNvSpPr/>
          <p:nvPr/>
        </p:nvSpPr>
        <p:spPr>
          <a:xfrm>
            <a:off x="496019" y="4419116"/>
            <a:ext cx="11417059" cy="120645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FBBB3165-199A-5165-016B-1D9FD590972E}"/>
              </a:ext>
            </a:extLst>
          </p:cNvPr>
          <p:cNvSpPr txBox="1"/>
          <p:nvPr/>
        </p:nvSpPr>
        <p:spPr>
          <a:xfrm>
            <a:off x="657952" y="4582123"/>
            <a:ext cx="5058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add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primo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secondo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add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 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91170B63-232E-F183-8E88-35D702668858}"/>
              </a:ext>
            </a:extLst>
          </p:cNvPr>
          <p:cNvSpPr txBox="1"/>
          <p:nvPr/>
        </p:nvSpPr>
        <p:spPr>
          <a:xfrm>
            <a:off x="5634545" y="4560680"/>
            <a:ext cx="60998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Sommiamo i contenuti dei due registri e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inseriamo il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risultato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dentro il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</p:txBody>
      </p:sp>
      <p:sp>
        <p:nvSpPr>
          <p:cNvPr id="38" name="Rettangolo con angoli arrotondati 37">
            <a:extLst>
              <a:ext uri="{FF2B5EF4-FFF2-40B4-BE49-F238E27FC236}">
                <a16:creationId xmlns:a16="http://schemas.microsoft.com/office/drawing/2014/main" id="{D9D928FF-9F3E-8C14-DD94-118304FD47FB}"/>
              </a:ext>
            </a:extLst>
          </p:cNvPr>
          <p:cNvSpPr/>
          <p:nvPr/>
        </p:nvSpPr>
        <p:spPr>
          <a:xfrm rot="10800000" flipV="1">
            <a:off x="2714445" y="5798105"/>
            <a:ext cx="6763108" cy="420727"/>
          </a:xfrm>
          <a:prstGeom prst="roundRect">
            <a:avLst/>
          </a:prstGeom>
          <a:solidFill>
            <a:srgbClr val="283049"/>
          </a:solidFill>
          <a:ln>
            <a:solidFill>
              <a:srgbClr val="FF00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C70E2437-830B-03C0-4C36-7F47CD588B57}"/>
              </a:ext>
            </a:extLst>
          </p:cNvPr>
          <p:cNvSpPr txBox="1"/>
          <p:nvPr/>
        </p:nvSpPr>
        <p:spPr>
          <a:xfrm>
            <a:off x="3507548" y="5820954"/>
            <a:ext cx="5262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Il </a:t>
            </a:r>
            <a:r>
              <a:rPr lang="it-IT" dirty="0">
                <a:solidFill>
                  <a:srgbClr val="00B050"/>
                </a:solidFill>
              </a:rPr>
              <a:t>secondo operando </a:t>
            </a:r>
            <a:r>
              <a:rPr lang="it-IT" dirty="0">
                <a:solidFill>
                  <a:schemeClr val="bg1"/>
                </a:solidFill>
              </a:rPr>
              <a:t>non può essere </a:t>
            </a:r>
            <a:r>
              <a:rPr lang="it-IT" u="sng" dirty="0">
                <a:solidFill>
                  <a:srgbClr val="FF0074"/>
                </a:solidFill>
              </a:rPr>
              <a:t>mai</a:t>
            </a:r>
            <a:r>
              <a:rPr lang="it-IT" dirty="0">
                <a:solidFill>
                  <a:schemeClr val="bg1"/>
                </a:solidFill>
              </a:rPr>
              <a:t> un numero</a:t>
            </a:r>
          </a:p>
        </p:txBody>
      </p: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835CF8B4-8C55-D242-CC09-1E0D0949CC45}"/>
              </a:ext>
            </a:extLst>
          </p:cNvPr>
          <p:cNvSpPr txBox="1"/>
          <p:nvPr/>
        </p:nvSpPr>
        <p:spPr>
          <a:xfrm>
            <a:off x="4265308" y="3577107"/>
            <a:ext cx="1680032" cy="408623"/>
          </a:xfrm>
          <a:prstGeom prst="roundRect">
            <a:avLst/>
          </a:prstGeom>
          <a:noFill/>
          <a:ln>
            <a:solidFill>
              <a:srgbClr val="FF007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=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100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+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</p:txBody>
      </p:sp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7B2E9657-D781-0E90-2764-7E029861E687}"/>
              </a:ext>
            </a:extLst>
          </p:cNvPr>
          <p:cNvSpPr txBox="1"/>
          <p:nvPr/>
        </p:nvSpPr>
        <p:spPr>
          <a:xfrm>
            <a:off x="4265308" y="5098236"/>
            <a:ext cx="1680032" cy="408623"/>
          </a:xfrm>
          <a:prstGeom prst="roundRect">
            <a:avLst/>
          </a:prstGeom>
          <a:noFill/>
          <a:ln>
            <a:solidFill>
              <a:srgbClr val="FF007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=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+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89C8C4AF-AE86-439F-D48B-F4F63902624B}"/>
              </a:ext>
            </a:extLst>
          </p:cNvPr>
          <p:cNvSpPr txBox="1"/>
          <p:nvPr/>
        </p:nvSpPr>
        <p:spPr>
          <a:xfrm>
            <a:off x="3507548" y="3033570"/>
            <a:ext cx="47910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9600" dirty="0">
                <a:solidFill>
                  <a:srgbClr val="FF0074"/>
                </a:solidFill>
              </a:rPr>
              <a:t>NO MOD</a:t>
            </a:r>
          </a:p>
        </p:txBody>
      </p:sp>
    </p:spTree>
    <p:extLst>
      <p:ext uri="{BB962C8B-B14F-4D97-AF65-F5344CB8AC3E}">
        <p14:creationId xmlns:p14="http://schemas.microsoft.com/office/powerpoint/2010/main" val="33774840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6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3507548" y="-125945"/>
            <a:ext cx="5176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REGISTRI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Rettangolo con angoli arrotondati 19">
            <a:extLst>
              <a:ext uri="{FF2B5EF4-FFF2-40B4-BE49-F238E27FC236}">
                <a16:creationId xmlns:a16="http://schemas.microsoft.com/office/drawing/2014/main" id="{349558DC-5B71-A98C-7D2D-8A897BC1EEF2}"/>
              </a:ext>
            </a:extLst>
          </p:cNvPr>
          <p:cNvSpPr/>
          <p:nvPr/>
        </p:nvSpPr>
        <p:spPr>
          <a:xfrm>
            <a:off x="2986883" y="2803883"/>
            <a:ext cx="6099811" cy="1551616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2FF18306-C653-71BE-3067-BFE80CB6F735}"/>
              </a:ext>
            </a:extLst>
          </p:cNvPr>
          <p:cNvSpPr txBox="1"/>
          <p:nvPr/>
        </p:nvSpPr>
        <p:spPr>
          <a:xfrm>
            <a:off x="2986883" y="1535499"/>
            <a:ext cx="60998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Conoscete le </a:t>
            </a:r>
            <a:r>
              <a:rPr lang="it-IT" b="1" dirty="0">
                <a:solidFill>
                  <a:srgbClr val="FF0074"/>
                </a:solidFill>
                <a:latin typeface="Comic Sans MS" panose="030F0702030302020204" pitchFamily="66" charset="0"/>
              </a:rPr>
              <a:t>variabili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?</a:t>
            </a:r>
          </a:p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Bene, in m68k esistono, sono di un </a:t>
            </a:r>
            <a:r>
              <a:rPr lang="it-IT" u="sng" dirty="0">
                <a:solidFill>
                  <a:schemeClr val="bg1"/>
                </a:solidFill>
                <a:latin typeface="Comic Sans MS" panose="030F0702030302020204" pitchFamily="66" charset="0"/>
              </a:rPr>
              <a:t>numero limitato 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e si chiamano </a:t>
            </a:r>
            <a:r>
              <a:rPr lang="it-IT" b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registri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2BE7BA32-FB22-C422-6A5D-FA7C9604D43D}"/>
              </a:ext>
            </a:extLst>
          </p:cNvPr>
          <p:cNvSpPr txBox="1"/>
          <p:nvPr/>
        </p:nvSpPr>
        <p:spPr>
          <a:xfrm>
            <a:off x="3507548" y="4854713"/>
            <a:ext cx="51128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Noi useremo solo i registri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data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 che sono quelli che iniziano con la lettera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d</a:t>
            </a:r>
            <a:endParaRPr lang="it-IT" b="1" dirty="0">
              <a:solidFill>
                <a:srgbClr val="FF0074"/>
              </a:solidFill>
              <a:latin typeface="Comic Sans MS" panose="030F0702030302020204" pitchFamily="66" charset="0"/>
            </a:endParaRP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4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9171E829-EA10-4D4E-552F-195E05ADE765}"/>
              </a:ext>
            </a:extLst>
          </p:cNvPr>
          <p:cNvSpPr txBox="1"/>
          <p:nvPr/>
        </p:nvSpPr>
        <p:spPr>
          <a:xfrm>
            <a:off x="3453176" y="2950396"/>
            <a:ext cx="5167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18 registri utilizzabili, 8 data e 8 </a:t>
            </a:r>
            <a:r>
              <a:rPr lang="it-IT" dirty="0" err="1">
                <a:solidFill>
                  <a:schemeClr val="bg1"/>
                </a:solidFill>
                <a:latin typeface="Comic Sans MS" panose="030F0702030302020204" pitchFamily="66" charset="0"/>
              </a:rPr>
              <a:t>address</a:t>
            </a:r>
            <a:endParaRPr lang="it-IT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C036C3A2-2216-D6A8-973E-5D1B85F08E51}"/>
              </a:ext>
            </a:extLst>
          </p:cNvPr>
          <p:cNvSpPr txBox="1"/>
          <p:nvPr/>
        </p:nvSpPr>
        <p:spPr>
          <a:xfrm>
            <a:off x="3850257" y="3481955"/>
            <a:ext cx="44914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d2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d3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d4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d5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d6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d7</a:t>
            </a:r>
          </a:p>
          <a:p>
            <a:pPr algn="ctr"/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a1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a2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a3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a4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a5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a6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a7</a:t>
            </a:r>
          </a:p>
        </p:txBody>
      </p:sp>
    </p:spTree>
    <p:extLst>
      <p:ext uri="{BB962C8B-B14F-4D97-AF65-F5344CB8AC3E}">
        <p14:creationId xmlns:p14="http://schemas.microsoft.com/office/powerpoint/2010/main" val="34125630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6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3507548" y="-125945"/>
            <a:ext cx="5176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MOVE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2FF18306-C653-71BE-3067-BFE80CB6F735}"/>
              </a:ext>
            </a:extLst>
          </p:cNvPr>
          <p:cNvSpPr txBox="1"/>
          <p:nvPr/>
        </p:nvSpPr>
        <p:spPr>
          <a:xfrm>
            <a:off x="3046093" y="1391057"/>
            <a:ext cx="60998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u="sng" dirty="0">
                <a:solidFill>
                  <a:srgbClr val="FF0074"/>
                </a:solidFill>
                <a:latin typeface="Comic Sans MS" panose="030F0702030302020204" pitchFamily="66" charset="0"/>
              </a:rPr>
              <a:t>Copia</a:t>
            </a:r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 il contenuto del primo operando nel secondo operando</a:t>
            </a: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94363352-9716-C1FF-4912-49C599232089}"/>
              </a:ext>
            </a:extLst>
          </p:cNvPr>
          <p:cNvSpPr/>
          <p:nvPr/>
        </p:nvSpPr>
        <p:spPr>
          <a:xfrm>
            <a:off x="496019" y="2967426"/>
            <a:ext cx="11417059" cy="120645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2BE7BA32-FB22-C422-6A5D-FA7C9604D43D}"/>
              </a:ext>
            </a:extLst>
          </p:cNvPr>
          <p:cNvSpPr txBox="1"/>
          <p:nvPr/>
        </p:nvSpPr>
        <p:spPr>
          <a:xfrm>
            <a:off x="660828" y="3062400"/>
            <a:ext cx="5058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move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primo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secondo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move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#100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 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4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7F2CD1B9-D69E-2C38-7F44-5954A3B75573}"/>
              </a:ext>
            </a:extLst>
          </p:cNvPr>
          <p:cNvSpPr txBox="1"/>
          <p:nvPr/>
        </p:nvSpPr>
        <p:spPr>
          <a:xfrm>
            <a:off x="5719310" y="3200899"/>
            <a:ext cx="60998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Mettiamo il numero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100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dentro il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6E295529-7769-6A3A-08D4-2E4007D2411F}"/>
              </a:ext>
            </a:extLst>
          </p:cNvPr>
          <p:cNvSpPr/>
          <p:nvPr/>
        </p:nvSpPr>
        <p:spPr>
          <a:xfrm rot="10800000" flipV="1">
            <a:off x="2714445" y="2333348"/>
            <a:ext cx="6763108" cy="420727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4D589569-F1CD-B42E-E93D-9E759CF6B72B}"/>
              </a:ext>
            </a:extLst>
          </p:cNvPr>
          <p:cNvSpPr txBox="1"/>
          <p:nvPr/>
        </p:nvSpPr>
        <p:spPr>
          <a:xfrm>
            <a:off x="3328093" y="2359045"/>
            <a:ext cx="2158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primo operando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pic>
        <p:nvPicPr>
          <p:cNvPr id="18" name="Immagine 17">
            <a:extLst>
              <a:ext uri="{FF2B5EF4-FFF2-40B4-BE49-F238E27FC236}">
                <a16:creationId xmlns:a16="http://schemas.microsoft.com/office/drawing/2014/main" id="{53E4E270-3D51-D8A8-8D49-18F57867D06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2093" y="2435983"/>
            <a:ext cx="472456" cy="264576"/>
          </a:xfrm>
          <a:prstGeom prst="rect">
            <a:avLst/>
          </a:prstGeom>
        </p:spPr>
      </p:pic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9D1CC4F3-7C9A-8CBF-0388-5956A9D642B2}"/>
              </a:ext>
            </a:extLst>
          </p:cNvPr>
          <p:cNvSpPr txBox="1"/>
          <p:nvPr/>
        </p:nvSpPr>
        <p:spPr>
          <a:xfrm>
            <a:off x="6652139" y="2357535"/>
            <a:ext cx="2158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secondo operando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E22F432E-E9D5-B645-C164-577FF1532933}"/>
              </a:ext>
            </a:extLst>
          </p:cNvPr>
          <p:cNvSpPr/>
          <p:nvPr/>
        </p:nvSpPr>
        <p:spPr>
          <a:xfrm>
            <a:off x="496019" y="4419116"/>
            <a:ext cx="11417059" cy="120645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D6379737-F7F7-0D22-E2BE-E392C30FA402}"/>
              </a:ext>
            </a:extLst>
          </p:cNvPr>
          <p:cNvSpPr txBox="1"/>
          <p:nvPr/>
        </p:nvSpPr>
        <p:spPr>
          <a:xfrm>
            <a:off x="657952" y="4582123"/>
            <a:ext cx="5058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move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primo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secondo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move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 </a:t>
            </a:r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B9FA9346-9880-A94A-576B-033D3DC35785}"/>
              </a:ext>
            </a:extLst>
          </p:cNvPr>
          <p:cNvSpPr txBox="1"/>
          <p:nvPr/>
        </p:nvSpPr>
        <p:spPr>
          <a:xfrm>
            <a:off x="5634545" y="4560680"/>
            <a:ext cx="60998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Copiamo il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contenuto del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dentro il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479D4F82-BFB8-5536-9BC2-29D7188241F1}"/>
              </a:ext>
            </a:extLst>
          </p:cNvPr>
          <p:cNvSpPr txBox="1"/>
          <p:nvPr/>
        </p:nvSpPr>
        <p:spPr>
          <a:xfrm>
            <a:off x="3777623" y="2092193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2"/>
                </a:solidFill>
                <a:latin typeface="Comic Sans MS" panose="030F0702030302020204" pitchFamily="66" charset="0"/>
              </a:rPr>
              <a:t>Da</a:t>
            </a: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4CE01E4A-01F3-506A-7587-D9259EA427B0}"/>
              </a:ext>
            </a:extLst>
          </p:cNvPr>
          <p:cNvSpPr txBox="1"/>
          <p:nvPr/>
        </p:nvSpPr>
        <p:spPr>
          <a:xfrm>
            <a:off x="7406468" y="2145661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2"/>
                </a:solidFill>
                <a:latin typeface="Comic Sans MS" panose="030F0702030302020204" pitchFamily="66" charset="0"/>
              </a:rPr>
              <a:t>A</a:t>
            </a:r>
          </a:p>
        </p:txBody>
      </p:sp>
      <p:sp>
        <p:nvSpPr>
          <p:cNvPr id="26" name="Rettangolo con angoli arrotondati 25">
            <a:extLst>
              <a:ext uri="{FF2B5EF4-FFF2-40B4-BE49-F238E27FC236}">
                <a16:creationId xmlns:a16="http://schemas.microsoft.com/office/drawing/2014/main" id="{1F484DF2-457D-58D2-92A2-C95713AE5FDA}"/>
              </a:ext>
            </a:extLst>
          </p:cNvPr>
          <p:cNvSpPr/>
          <p:nvPr/>
        </p:nvSpPr>
        <p:spPr>
          <a:xfrm rot="10800000" flipV="1">
            <a:off x="2714445" y="5798105"/>
            <a:ext cx="6763108" cy="420727"/>
          </a:xfrm>
          <a:prstGeom prst="roundRect">
            <a:avLst/>
          </a:prstGeom>
          <a:solidFill>
            <a:srgbClr val="283049"/>
          </a:solidFill>
          <a:ln>
            <a:solidFill>
              <a:srgbClr val="FF00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5354F5A3-4A8A-51B6-AFFE-17164992DCD5}"/>
              </a:ext>
            </a:extLst>
          </p:cNvPr>
          <p:cNvSpPr txBox="1"/>
          <p:nvPr/>
        </p:nvSpPr>
        <p:spPr>
          <a:xfrm>
            <a:off x="3507548" y="5820954"/>
            <a:ext cx="5262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Il </a:t>
            </a:r>
            <a:r>
              <a:rPr lang="it-IT" dirty="0">
                <a:solidFill>
                  <a:srgbClr val="00B050"/>
                </a:solidFill>
              </a:rPr>
              <a:t>secondo operando </a:t>
            </a:r>
            <a:r>
              <a:rPr lang="it-IT" dirty="0">
                <a:solidFill>
                  <a:schemeClr val="bg1"/>
                </a:solidFill>
              </a:rPr>
              <a:t>non può essere </a:t>
            </a:r>
            <a:r>
              <a:rPr lang="it-IT" u="sng" dirty="0">
                <a:solidFill>
                  <a:srgbClr val="FF0074"/>
                </a:solidFill>
              </a:rPr>
              <a:t>mai</a:t>
            </a:r>
            <a:r>
              <a:rPr lang="it-IT" dirty="0">
                <a:solidFill>
                  <a:schemeClr val="bg1"/>
                </a:solidFill>
              </a:rPr>
              <a:t> un numero</a:t>
            </a:r>
          </a:p>
        </p:txBody>
      </p:sp>
    </p:spTree>
    <p:extLst>
      <p:ext uri="{BB962C8B-B14F-4D97-AF65-F5344CB8AC3E}">
        <p14:creationId xmlns:p14="http://schemas.microsoft.com/office/powerpoint/2010/main" val="5078694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6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3507548" y="-125945"/>
            <a:ext cx="5176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ADD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4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2B5EC8D-8E70-D0D4-68B1-DB258AD1A6E4}"/>
              </a:ext>
            </a:extLst>
          </p:cNvPr>
          <p:cNvSpPr txBox="1"/>
          <p:nvPr/>
        </p:nvSpPr>
        <p:spPr>
          <a:xfrm>
            <a:off x="3046093" y="1391057"/>
            <a:ext cx="60998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0" i="0" dirty="0">
                <a:solidFill>
                  <a:srgbClr val="E6EDF3"/>
                </a:solidFill>
                <a:effectLst/>
                <a:latin typeface="-apple-system"/>
              </a:rPr>
              <a:t> </a:t>
            </a:r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Effettua la somma di due valori e salva il risultato nel secondo</a:t>
            </a: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102AA516-DC98-6CE2-BFC3-382473B9DEC0}"/>
              </a:ext>
            </a:extLst>
          </p:cNvPr>
          <p:cNvSpPr/>
          <p:nvPr/>
        </p:nvSpPr>
        <p:spPr>
          <a:xfrm rot="10800000" flipV="1">
            <a:off x="2714445" y="2333348"/>
            <a:ext cx="6763108" cy="420727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6641843-9169-84DA-A818-77088F55B39E}"/>
              </a:ext>
            </a:extLst>
          </p:cNvPr>
          <p:cNvSpPr txBox="1"/>
          <p:nvPr/>
        </p:nvSpPr>
        <p:spPr>
          <a:xfrm>
            <a:off x="2947018" y="2349433"/>
            <a:ext cx="2158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primo op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3518EDAD-35FD-D9B8-DDC8-8D3D32ED49B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6094" y="2438103"/>
            <a:ext cx="472456" cy="264576"/>
          </a:xfrm>
          <a:prstGeom prst="rect">
            <a:avLst/>
          </a:prstGeom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7B7B97F4-7B19-CF9C-B08A-A854AAC74950}"/>
              </a:ext>
            </a:extLst>
          </p:cNvPr>
          <p:cNvSpPr txBox="1"/>
          <p:nvPr/>
        </p:nvSpPr>
        <p:spPr>
          <a:xfrm>
            <a:off x="4925710" y="2349433"/>
            <a:ext cx="1487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secondo op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29558126-01A9-2A4C-2C49-71C777F20267}"/>
              </a:ext>
            </a:extLst>
          </p:cNvPr>
          <p:cNvSpPr txBox="1"/>
          <p:nvPr/>
        </p:nvSpPr>
        <p:spPr>
          <a:xfrm>
            <a:off x="7240327" y="2352222"/>
            <a:ext cx="2258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secondo operando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FE03FD11-5FB9-A6E6-09BC-53065821C9B6}"/>
              </a:ext>
            </a:extLst>
          </p:cNvPr>
          <p:cNvSpPr txBox="1"/>
          <p:nvPr/>
        </p:nvSpPr>
        <p:spPr>
          <a:xfrm>
            <a:off x="6253243" y="2153449"/>
            <a:ext cx="1238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2"/>
                </a:solidFill>
                <a:latin typeface="Comic Sans MS" panose="030F0702030302020204" pitchFamily="66" charset="0"/>
              </a:rPr>
              <a:t>Risultato</a:t>
            </a:r>
          </a:p>
        </p:txBody>
      </p:sp>
      <p:pic>
        <p:nvPicPr>
          <p:cNvPr id="23" name="Immagine 22">
            <a:extLst>
              <a:ext uri="{FF2B5EF4-FFF2-40B4-BE49-F238E27FC236}">
                <a16:creationId xmlns:a16="http://schemas.microsoft.com/office/drawing/2014/main" id="{EB79B55F-DD0C-BEBB-5AA1-4E6717402EB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2617" y="2380931"/>
            <a:ext cx="325560" cy="325560"/>
          </a:xfrm>
          <a:prstGeom prst="rect">
            <a:avLst/>
          </a:prstGeom>
        </p:spPr>
      </p:pic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0E82439F-0A26-59C2-909B-A5B5BE0233C2}"/>
              </a:ext>
            </a:extLst>
          </p:cNvPr>
          <p:cNvSpPr/>
          <p:nvPr/>
        </p:nvSpPr>
        <p:spPr>
          <a:xfrm>
            <a:off x="496019" y="2967426"/>
            <a:ext cx="11417059" cy="120645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17ABFD37-596A-D028-BF2E-703CC824A66F}"/>
              </a:ext>
            </a:extLst>
          </p:cNvPr>
          <p:cNvSpPr txBox="1"/>
          <p:nvPr/>
        </p:nvSpPr>
        <p:spPr>
          <a:xfrm>
            <a:off x="660828" y="3062400"/>
            <a:ext cx="5058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add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primo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secondo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add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#100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 </a:t>
            </a:r>
          </a:p>
        </p:txBody>
      </p: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210090EF-8640-6367-4F41-A648EDD542D1}"/>
              </a:ext>
            </a:extLst>
          </p:cNvPr>
          <p:cNvSpPr txBox="1"/>
          <p:nvPr/>
        </p:nvSpPr>
        <p:spPr>
          <a:xfrm>
            <a:off x="5719310" y="3200899"/>
            <a:ext cx="60998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Sommiamo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100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con il contenuto di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e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inseriamo il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risultato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dentro il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35" name="Rettangolo con angoli arrotondati 34">
            <a:extLst>
              <a:ext uri="{FF2B5EF4-FFF2-40B4-BE49-F238E27FC236}">
                <a16:creationId xmlns:a16="http://schemas.microsoft.com/office/drawing/2014/main" id="{C3CCC183-88EB-2366-2D32-A720A1422CF8}"/>
              </a:ext>
            </a:extLst>
          </p:cNvPr>
          <p:cNvSpPr/>
          <p:nvPr/>
        </p:nvSpPr>
        <p:spPr>
          <a:xfrm>
            <a:off x="496019" y="4419116"/>
            <a:ext cx="11417059" cy="120645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FBBB3165-199A-5165-016B-1D9FD590972E}"/>
              </a:ext>
            </a:extLst>
          </p:cNvPr>
          <p:cNvSpPr txBox="1"/>
          <p:nvPr/>
        </p:nvSpPr>
        <p:spPr>
          <a:xfrm>
            <a:off x="657952" y="4582123"/>
            <a:ext cx="5058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add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primo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secondo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add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 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91170B63-232E-F183-8E88-35D702668858}"/>
              </a:ext>
            </a:extLst>
          </p:cNvPr>
          <p:cNvSpPr txBox="1"/>
          <p:nvPr/>
        </p:nvSpPr>
        <p:spPr>
          <a:xfrm>
            <a:off x="5634545" y="4560680"/>
            <a:ext cx="60998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Sommiamo i contenuti dei due registri e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inseriamo il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risultato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dentro il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</p:txBody>
      </p:sp>
      <p:sp>
        <p:nvSpPr>
          <p:cNvPr id="38" name="Rettangolo con angoli arrotondati 37">
            <a:extLst>
              <a:ext uri="{FF2B5EF4-FFF2-40B4-BE49-F238E27FC236}">
                <a16:creationId xmlns:a16="http://schemas.microsoft.com/office/drawing/2014/main" id="{D9D928FF-9F3E-8C14-DD94-118304FD47FB}"/>
              </a:ext>
            </a:extLst>
          </p:cNvPr>
          <p:cNvSpPr/>
          <p:nvPr/>
        </p:nvSpPr>
        <p:spPr>
          <a:xfrm rot="10800000" flipV="1">
            <a:off x="2714445" y="5798105"/>
            <a:ext cx="6763108" cy="420727"/>
          </a:xfrm>
          <a:prstGeom prst="roundRect">
            <a:avLst/>
          </a:prstGeom>
          <a:solidFill>
            <a:srgbClr val="283049"/>
          </a:solidFill>
          <a:ln>
            <a:solidFill>
              <a:srgbClr val="FF00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C70E2437-830B-03C0-4C36-7F47CD588B57}"/>
              </a:ext>
            </a:extLst>
          </p:cNvPr>
          <p:cNvSpPr txBox="1"/>
          <p:nvPr/>
        </p:nvSpPr>
        <p:spPr>
          <a:xfrm>
            <a:off x="3507548" y="5820954"/>
            <a:ext cx="5262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Il </a:t>
            </a:r>
            <a:r>
              <a:rPr lang="it-IT" dirty="0">
                <a:solidFill>
                  <a:srgbClr val="00B050"/>
                </a:solidFill>
              </a:rPr>
              <a:t>secondo operando </a:t>
            </a:r>
            <a:r>
              <a:rPr lang="it-IT" dirty="0">
                <a:solidFill>
                  <a:schemeClr val="bg1"/>
                </a:solidFill>
              </a:rPr>
              <a:t>non può essere </a:t>
            </a:r>
            <a:r>
              <a:rPr lang="it-IT" u="sng" dirty="0">
                <a:solidFill>
                  <a:srgbClr val="FF0074"/>
                </a:solidFill>
              </a:rPr>
              <a:t>mai</a:t>
            </a:r>
            <a:r>
              <a:rPr lang="it-IT" dirty="0">
                <a:solidFill>
                  <a:schemeClr val="bg1"/>
                </a:solidFill>
              </a:rPr>
              <a:t> un numero</a:t>
            </a:r>
          </a:p>
        </p:txBody>
      </p: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835CF8B4-8C55-D242-CC09-1E0D0949CC45}"/>
              </a:ext>
            </a:extLst>
          </p:cNvPr>
          <p:cNvSpPr txBox="1"/>
          <p:nvPr/>
        </p:nvSpPr>
        <p:spPr>
          <a:xfrm>
            <a:off x="4265308" y="3577107"/>
            <a:ext cx="1680032" cy="408623"/>
          </a:xfrm>
          <a:prstGeom prst="roundRect">
            <a:avLst/>
          </a:prstGeom>
          <a:noFill/>
          <a:ln>
            <a:solidFill>
              <a:srgbClr val="FF007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=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100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+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</p:txBody>
      </p:sp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7B2E9657-D781-0E90-2764-7E029861E687}"/>
              </a:ext>
            </a:extLst>
          </p:cNvPr>
          <p:cNvSpPr txBox="1"/>
          <p:nvPr/>
        </p:nvSpPr>
        <p:spPr>
          <a:xfrm>
            <a:off x="4265308" y="5098236"/>
            <a:ext cx="1680032" cy="408623"/>
          </a:xfrm>
          <a:prstGeom prst="roundRect">
            <a:avLst/>
          </a:prstGeom>
          <a:noFill/>
          <a:ln>
            <a:solidFill>
              <a:srgbClr val="FF007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=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+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</p:txBody>
      </p:sp>
    </p:spTree>
    <p:extLst>
      <p:ext uri="{BB962C8B-B14F-4D97-AF65-F5344CB8AC3E}">
        <p14:creationId xmlns:p14="http://schemas.microsoft.com/office/powerpoint/2010/main" val="17633933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6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3507548" y="-125945"/>
            <a:ext cx="5176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SUB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4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2B5EC8D-8E70-D0D4-68B1-DB258AD1A6E4}"/>
              </a:ext>
            </a:extLst>
          </p:cNvPr>
          <p:cNvSpPr txBox="1"/>
          <p:nvPr/>
        </p:nvSpPr>
        <p:spPr>
          <a:xfrm>
            <a:off x="3046093" y="1391057"/>
            <a:ext cx="60998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Effettua la sottrazione del secondo valore meno il primo e salva il risultato nel secondo</a:t>
            </a: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102AA516-DC98-6CE2-BFC3-382473B9DEC0}"/>
              </a:ext>
            </a:extLst>
          </p:cNvPr>
          <p:cNvSpPr/>
          <p:nvPr/>
        </p:nvSpPr>
        <p:spPr>
          <a:xfrm rot="10800000" flipV="1">
            <a:off x="2714445" y="2333348"/>
            <a:ext cx="6763108" cy="420727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6641843-9169-84DA-A818-77088F55B39E}"/>
              </a:ext>
            </a:extLst>
          </p:cNvPr>
          <p:cNvSpPr txBox="1"/>
          <p:nvPr/>
        </p:nvSpPr>
        <p:spPr>
          <a:xfrm>
            <a:off x="2947018" y="2349433"/>
            <a:ext cx="2158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secondo op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3518EDAD-35FD-D9B8-DDC8-8D3D32ED49B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0526" y="2429444"/>
            <a:ext cx="472456" cy="264576"/>
          </a:xfrm>
          <a:prstGeom prst="rect">
            <a:avLst/>
          </a:prstGeom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7B7B97F4-7B19-CF9C-B08A-A854AAC74950}"/>
              </a:ext>
            </a:extLst>
          </p:cNvPr>
          <p:cNvSpPr txBox="1"/>
          <p:nvPr/>
        </p:nvSpPr>
        <p:spPr>
          <a:xfrm>
            <a:off x="4925710" y="2349433"/>
            <a:ext cx="1487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primo op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29558126-01A9-2A4C-2C49-71C777F20267}"/>
              </a:ext>
            </a:extLst>
          </p:cNvPr>
          <p:cNvSpPr txBox="1"/>
          <p:nvPr/>
        </p:nvSpPr>
        <p:spPr>
          <a:xfrm>
            <a:off x="7240327" y="2352222"/>
            <a:ext cx="2258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secondo operando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FE03FD11-5FB9-A6E6-09BC-53065821C9B6}"/>
              </a:ext>
            </a:extLst>
          </p:cNvPr>
          <p:cNvSpPr txBox="1"/>
          <p:nvPr/>
        </p:nvSpPr>
        <p:spPr>
          <a:xfrm>
            <a:off x="6253243" y="2153449"/>
            <a:ext cx="1238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2"/>
                </a:solidFill>
                <a:latin typeface="Comic Sans MS" panose="030F0702030302020204" pitchFamily="66" charset="0"/>
              </a:rPr>
              <a:t>Risultato</a:t>
            </a:r>
          </a:p>
        </p:txBody>
      </p:sp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0E82439F-0A26-59C2-909B-A5B5BE0233C2}"/>
              </a:ext>
            </a:extLst>
          </p:cNvPr>
          <p:cNvSpPr/>
          <p:nvPr/>
        </p:nvSpPr>
        <p:spPr>
          <a:xfrm>
            <a:off x="496019" y="2967426"/>
            <a:ext cx="11417059" cy="120645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17ABFD37-596A-D028-BF2E-703CC824A66F}"/>
              </a:ext>
            </a:extLst>
          </p:cNvPr>
          <p:cNvSpPr txBox="1"/>
          <p:nvPr/>
        </p:nvSpPr>
        <p:spPr>
          <a:xfrm>
            <a:off x="660828" y="3062400"/>
            <a:ext cx="5058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sub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primo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secondo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sub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#100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 </a:t>
            </a:r>
          </a:p>
        </p:txBody>
      </p: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210090EF-8640-6367-4F41-A648EDD542D1}"/>
              </a:ext>
            </a:extLst>
          </p:cNvPr>
          <p:cNvSpPr txBox="1"/>
          <p:nvPr/>
        </p:nvSpPr>
        <p:spPr>
          <a:xfrm>
            <a:off x="5719310" y="3200899"/>
            <a:ext cx="60998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Sottraiamo il contenuto di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con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100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e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inseriamo il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risultato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dentro il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35" name="Rettangolo con angoli arrotondati 34">
            <a:extLst>
              <a:ext uri="{FF2B5EF4-FFF2-40B4-BE49-F238E27FC236}">
                <a16:creationId xmlns:a16="http://schemas.microsoft.com/office/drawing/2014/main" id="{C3CCC183-88EB-2366-2D32-A720A1422CF8}"/>
              </a:ext>
            </a:extLst>
          </p:cNvPr>
          <p:cNvSpPr/>
          <p:nvPr/>
        </p:nvSpPr>
        <p:spPr>
          <a:xfrm>
            <a:off x="496019" y="4419116"/>
            <a:ext cx="11417059" cy="120645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FBBB3165-199A-5165-016B-1D9FD590972E}"/>
              </a:ext>
            </a:extLst>
          </p:cNvPr>
          <p:cNvSpPr txBox="1"/>
          <p:nvPr/>
        </p:nvSpPr>
        <p:spPr>
          <a:xfrm>
            <a:off x="657952" y="4582123"/>
            <a:ext cx="5058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sub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primo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secondo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sub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 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91170B63-232E-F183-8E88-35D702668858}"/>
              </a:ext>
            </a:extLst>
          </p:cNvPr>
          <p:cNvSpPr txBox="1"/>
          <p:nvPr/>
        </p:nvSpPr>
        <p:spPr>
          <a:xfrm>
            <a:off x="5634545" y="4560680"/>
            <a:ext cx="60998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Sottraiamo i contenuti dei due registri e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inseriamo il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risultato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dentro il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</p:txBody>
      </p:sp>
      <p:sp>
        <p:nvSpPr>
          <p:cNvPr id="38" name="Rettangolo con angoli arrotondati 37">
            <a:extLst>
              <a:ext uri="{FF2B5EF4-FFF2-40B4-BE49-F238E27FC236}">
                <a16:creationId xmlns:a16="http://schemas.microsoft.com/office/drawing/2014/main" id="{D9D928FF-9F3E-8C14-DD94-118304FD47FB}"/>
              </a:ext>
            </a:extLst>
          </p:cNvPr>
          <p:cNvSpPr/>
          <p:nvPr/>
        </p:nvSpPr>
        <p:spPr>
          <a:xfrm rot="10800000" flipV="1">
            <a:off x="2714445" y="5798105"/>
            <a:ext cx="6763108" cy="420727"/>
          </a:xfrm>
          <a:prstGeom prst="roundRect">
            <a:avLst/>
          </a:prstGeom>
          <a:solidFill>
            <a:srgbClr val="283049"/>
          </a:solidFill>
          <a:ln>
            <a:solidFill>
              <a:srgbClr val="FF00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C70E2437-830B-03C0-4C36-7F47CD588B57}"/>
              </a:ext>
            </a:extLst>
          </p:cNvPr>
          <p:cNvSpPr txBox="1"/>
          <p:nvPr/>
        </p:nvSpPr>
        <p:spPr>
          <a:xfrm>
            <a:off x="3507548" y="5820954"/>
            <a:ext cx="5262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Il </a:t>
            </a:r>
            <a:r>
              <a:rPr lang="it-IT" dirty="0">
                <a:solidFill>
                  <a:srgbClr val="00B050"/>
                </a:solidFill>
              </a:rPr>
              <a:t>secondo operando </a:t>
            </a:r>
            <a:r>
              <a:rPr lang="it-IT" dirty="0">
                <a:solidFill>
                  <a:schemeClr val="bg1"/>
                </a:solidFill>
              </a:rPr>
              <a:t>non può essere </a:t>
            </a:r>
            <a:r>
              <a:rPr lang="it-IT" u="sng" dirty="0">
                <a:solidFill>
                  <a:srgbClr val="FF0074"/>
                </a:solidFill>
              </a:rPr>
              <a:t>mai</a:t>
            </a:r>
            <a:r>
              <a:rPr lang="it-IT" dirty="0">
                <a:solidFill>
                  <a:schemeClr val="bg1"/>
                </a:solidFill>
              </a:rPr>
              <a:t> un numero</a:t>
            </a:r>
          </a:p>
        </p:txBody>
      </p: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835CF8B4-8C55-D242-CC09-1E0D0949CC45}"/>
              </a:ext>
            </a:extLst>
          </p:cNvPr>
          <p:cNvSpPr txBox="1"/>
          <p:nvPr/>
        </p:nvSpPr>
        <p:spPr>
          <a:xfrm>
            <a:off x="4265308" y="3577107"/>
            <a:ext cx="1680032" cy="408623"/>
          </a:xfrm>
          <a:prstGeom prst="roundRect">
            <a:avLst/>
          </a:prstGeom>
          <a:noFill/>
          <a:ln>
            <a:solidFill>
              <a:srgbClr val="FF007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=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-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100</a:t>
            </a:r>
          </a:p>
        </p:txBody>
      </p:sp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7B2E9657-D781-0E90-2764-7E029861E687}"/>
              </a:ext>
            </a:extLst>
          </p:cNvPr>
          <p:cNvSpPr txBox="1"/>
          <p:nvPr/>
        </p:nvSpPr>
        <p:spPr>
          <a:xfrm>
            <a:off x="4265308" y="5098236"/>
            <a:ext cx="1680032" cy="408623"/>
          </a:xfrm>
          <a:prstGeom prst="roundRect">
            <a:avLst/>
          </a:prstGeom>
          <a:noFill/>
          <a:ln>
            <a:solidFill>
              <a:srgbClr val="FF007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=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–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534E9BE6-4F83-C5A4-6427-BF67D38BB4E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3801" y="2501162"/>
            <a:ext cx="400184" cy="101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585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6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3507548" y="-125945"/>
            <a:ext cx="5176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MULS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4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2B5EC8D-8E70-D0D4-68B1-DB258AD1A6E4}"/>
              </a:ext>
            </a:extLst>
          </p:cNvPr>
          <p:cNvSpPr txBox="1"/>
          <p:nvPr/>
        </p:nvSpPr>
        <p:spPr>
          <a:xfrm>
            <a:off x="2971376" y="1348782"/>
            <a:ext cx="65637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Moltiplica il secondo registro per il primo valore/registro e salva il risultato nel secondo registro</a:t>
            </a: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102AA516-DC98-6CE2-BFC3-382473B9DEC0}"/>
              </a:ext>
            </a:extLst>
          </p:cNvPr>
          <p:cNvSpPr/>
          <p:nvPr/>
        </p:nvSpPr>
        <p:spPr>
          <a:xfrm rot="10800000" flipV="1">
            <a:off x="2714445" y="2333348"/>
            <a:ext cx="6763108" cy="420727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6641843-9169-84DA-A818-77088F55B39E}"/>
              </a:ext>
            </a:extLst>
          </p:cNvPr>
          <p:cNvSpPr txBox="1"/>
          <p:nvPr/>
        </p:nvSpPr>
        <p:spPr>
          <a:xfrm>
            <a:off x="2947018" y="2349433"/>
            <a:ext cx="2158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secondo op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3518EDAD-35FD-D9B8-DDC8-8D3D32ED49B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2122" y="2438103"/>
            <a:ext cx="472456" cy="264576"/>
          </a:xfrm>
          <a:prstGeom prst="rect">
            <a:avLst/>
          </a:prstGeom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7B7B97F4-7B19-CF9C-B08A-A854AAC74950}"/>
              </a:ext>
            </a:extLst>
          </p:cNvPr>
          <p:cNvSpPr txBox="1"/>
          <p:nvPr/>
        </p:nvSpPr>
        <p:spPr>
          <a:xfrm>
            <a:off x="4925710" y="2349433"/>
            <a:ext cx="1487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primo op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29558126-01A9-2A4C-2C49-71C777F20267}"/>
              </a:ext>
            </a:extLst>
          </p:cNvPr>
          <p:cNvSpPr txBox="1"/>
          <p:nvPr/>
        </p:nvSpPr>
        <p:spPr>
          <a:xfrm>
            <a:off x="7240327" y="2352222"/>
            <a:ext cx="2258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secondo operando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FE03FD11-5FB9-A6E6-09BC-53065821C9B6}"/>
              </a:ext>
            </a:extLst>
          </p:cNvPr>
          <p:cNvSpPr txBox="1"/>
          <p:nvPr/>
        </p:nvSpPr>
        <p:spPr>
          <a:xfrm>
            <a:off x="6148960" y="2153343"/>
            <a:ext cx="1238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2"/>
                </a:solidFill>
                <a:latin typeface="Comic Sans MS" panose="030F0702030302020204" pitchFamily="66" charset="0"/>
              </a:rPr>
              <a:t>Risultato</a:t>
            </a:r>
          </a:p>
        </p:txBody>
      </p:sp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0E82439F-0A26-59C2-909B-A5B5BE0233C2}"/>
              </a:ext>
            </a:extLst>
          </p:cNvPr>
          <p:cNvSpPr/>
          <p:nvPr/>
        </p:nvSpPr>
        <p:spPr>
          <a:xfrm>
            <a:off x="496019" y="2967426"/>
            <a:ext cx="11417059" cy="120645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17ABFD37-596A-D028-BF2E-703CC824A66F}"/>
              </a:ext>
            </a:extLst>
          </p:cNvPr>
          <p:cNvSpPr txBox="1"/>
          <p:nvPr/>
        </p:nvSpPr>
        <p:spPr>
          <a:xfrm>
            <a:off x="660828" y="3062400"/>
            <a:ext cx="5058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muls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primo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secondo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muls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#100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 </a:t>
            </a:r>
          </a:p>
        </p:txBody>
      </p: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210090EF-8640-6367-4F41-A648EDD542D1}"/>
              </a:ext>
            </a:extLst>
          </p:cNvPr>
          <p:cNvSpPr txBox="1"/>
          <p:nvPr/>
        </p:nvSpPr>
        <p:spPr>
          <a:xfrm>
            <a:off x="5719310" y="3200899"/>
            <a:ext cx="60998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Moltiplichiamo il contenuto di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con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100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e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inseriamo il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risultato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dentro il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35" name="Rettangolo con angoli arrotondati 34">
            <a:extLst>
              <a:ext uri="{FF2B5EF4-FFF2-40B4-BE49-F238E27FC236}">
                <a16:creationId xmlns:a16="http://schemas.microsoft.com/office/drawing/2014/main" id="{C3CCC183-88EB-2366-2D32-A720A1422CF8}"/>
              </a:ext>
            </a:extLst>
          </p:cNvPr>
          <p:cNvSpPr/>
          <p:nvPr/>
        </p:nvSpPr>
        <p:spPr>
          <a:xfrm>
            <a:off x="496019" y="4419116"/>
            <a:ext cx="11417059" cy="120645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FBBB3165-199A-5165-016B-1D9FD590972E}"/>
              </a:ext>
            </a:extLst>
          </p:cNvPr>
          <p:cNvSpPr txBox="1"/>
          <p:nvPr/>
        </p:nvSpPr>
        <p:spPr>
          <a:xfrm>
            <a:off x="657952" y="4582123"/>
            <a:ext cx="5058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muls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primo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secondo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muls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 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91170B63-232E-F183-8E88-35D702668858}"/>
              </a:ext>
            </a:extLst>
          </p:cNvPr>
          <p:cNvSpPr txBox="1"/>
          <p:nvPr/>
        </p:nvSpPr>
        <p:spPr>
          <a:xfrm>
            <a:off x="5634545" y="4560680"/>
            <a:ext cx="60998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Moltiplichiamo i contenuti dei due registri e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inseriamo il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risultato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dentro il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</p:txBody>
      </p:sp>
      <p:sp>
        <p:nvSpPr>
          <p:cNvPr id="38" name="Rettangolo con angoli arrotondati 37">
            <a:extLst>
              <a:ext uri="{FF2B5EF4-FFF2-40B4-BE49-F238E27FC236}">
                <a16:creationId xmlns:a16="http://schemas.microsoft.com/office/drawing/2014/main" id="{D9D928FF-9F3E-8C14-DD94-118304FD47FB}"/>
              </a:ext>
            </a:extLst>
          </p:cNvPr>
          <p:cNvSpPr/>
          <p:nvPr/>
        </p:nvSpPr>
        <p:spPr>
          <a:xfrm rot="10800000" flipV="1">
            <a:off x="2714445" y="5798105"/>
            <a:ext cx="6763108" cy="420727"/>
          </a:xfrm>
          <a:prstGeom prst="roundRect">
            <a:avLst/>
          </a:prstGeom>
          <a:solidFill>
            <a:srgbClr val="283049"/>
          </a:solidFill>
          <a:ln>
            <a:solidFill>
              <a:srgbClr val="FF00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C70E2437-830B-03C0-4C36-7F47CD588B57}"/>
              </a:ext>
            </a:extLst>
          </p:cNvPr>
          <p:cNvSpPr txBox="1"/>
          <p:nvPr/>
        </p:nvSpPr>
        <p:spPr>
          <a:xfrm>
            <a:off x="3507548" y="5820954"/>
            <a:ext cx="5262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Il </a:t>
            </a:r>
            <a:r>
              <a:rPr lang="it-IT" dirty="0">
                <a:solidFill>
                  <a:srgbClr val="00B050"/>
                </a:solidFill>
              </a:rPr>
              <a:t>secondo operando </a:t>
            </a:r>
            <a:r>
              <a:rPr lang="it-IT" dirty="0">
                <a:solidFill>
                  <a:schemeClr val="bg1"/>
                </a:solidFill>
              </a:rPr>
              <a:t>non può essere </a:t>
            </a:r>
            <a:r>
              <a:rPr lang="it-IT" u="sng" dirty="0">
                <a:solidFill>
                  <a:srgbClr val="FF0074"/>
                </a:solidFill>
              </a:rPr>
              <a:t>mai</a:t>
            </a:r>
            <a:r>
              <a:rPr lang="it-IT" dirty="0">
                <a:solidFill>
                  <a:schemeClr val="bg1"/>
                </a:solidFill>
              </a:rPr>
              <a:t> un numero</a:t>
            </a:r>
          </a:p>
        </p:txBody>
      </p: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835CF8B4-8C55-D242-CC09-1E0D0949CC45}"/>
              </a:ext>
            </a:extLst>
          </p:cNvPr>
          <p:cNvSpPr txBox="1"/>
          <p:nvPr/>
        </p:nvSpPr>
        <p:spPr>
          <a:xfrm>
            <a:off x="4265308" y="3577107"/>
            <a:ext cx="1680032" cy="408623"/>
          </a:xfrm>
          <a:prstGeom prst="roundRect">
            <a:avLst/>
          </a:prstGeom>
          <a:noFill/>
          <a:ln>
            <a:solidFill>
              <a:srgbClr val="FF007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=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*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100</a:t>
            </a:r>
          </a:p>
        </p:txBody>
      </p:sp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7B2E9657-D781-0E90-2764-7E029861E687}"/>
              </a:ext>
            </a:extLst>
          </p:cNvPr>
          <p:cNvSpPr txBox="1"/>
          <p:nvPr/>
        </p:nvSpPr>
        <p:spPr>
          <a:xfrm>
            <a:off x="4265308" y="5098236"/>
            <a:ext cx="1680032" cy="408623"/>
          </a:xfrm>
          <a:prstGeom prst="roundRect">
            <a:avLst/>
          </a:prstGeom>
          <a:noFill/>
          <a:ln>
            <a:solidFill>
              <a:srgbClr val="FF007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=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*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11C37D37-35D2-9E50-9EBE-C1EC8A484E9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7605" y="2395197"/>
            <a:ext cx="301970" cy="301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680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6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3507548" y="-125945"/>
            <a:ext cx="5176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CMP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4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2B5EC8D-8E70-D0D4-68B1-DB258AD1A6E4}"/>
              </a:ext>
            </a:extLst>
          </p:cNvPr>
          <p:cNvSpPr txBox="1"/>
          <p:nvPr/>
        </p:nvSpPr>
        <p:spPr>
          <a:xfrm>
            <a:off x="2971376" y="1348782"/>
            <a:ext cx="65637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Ha il compito di </a:t>
            </a:r>
            <a:r>
              <a:rPr lang="it-IT" b="1" dirty="0">
                <a:solidFill>
                  <a:srgbClr val="FF0074"/>
                </a:solidFill>
                <a:latin typeface="Comic Sans MS" panose="030F0702030302020204" pitchFamily="66" charset="0"/>
              </a:rPr>
              <a:t>comparare</a:t>
            </a:r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 due operandi</a:t>
            </a:r>
          </a:p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Viene sempre utilizzato con i </a:t>
            </a:r>
            <a:r>
              <a:rPr lang="it-IT" b="1" dirty="0">
                <a:solidFill>
                  <a:srgbClr val="FF0074"/>
                </a:solidFill>
                <a:latin typeface="Comic Sans MS" panose="030F0702030302020204" pitchFamily="66" charset="0"/>
              </a:rPr>
              <a:t>comandi di </a:t>
            </a:r>
            <a:r>
              <a:rPr lang="it-IT" b="1" dirty="0" err="1">
                <a:solidFill>
                  <a:srgbClr val="FF0074"/>
                </a:solidFill>
                <a:latin typeface="Comic Sans MS" panose="030F0702030302020204" pitchFamily="66" charset="0"/>
              </a:rPr>
              <a:t>branch</a:t>
            </a:r>
            <a:r>
              <a:rPr lang="it-IT" b="1" dirty="0">
                <a:solidFill>
                  <a:srgbClr val="FF0074"/>
                </a:solidFill>
                <a:latin typeface="Comic Sans MS" panose="030F0702030302020204" pitchFamily="66" charset="0"/>
              </a:rPr>
              <a:t> </a:t>
            </a: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102AA516-DC98-6CE2-BFC3-382473B9DEC0}"/>
              </a:ext>
            </a:extLst>
          </p:cNvPr>
          <p:cNvSpPr/>
          <p:nvPr/>
        </p:nvSpPr>
        <p:spPr>
          <a:xfrm rot="10800000" flipV="1">
            <a:off x="2871687" y="2327164"/>
            <a:ext cx="6763108" cy="420727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0E82439F-0A26-59C2-909B-A5B5BE0233C2}"/>
              </a:ext>
            </a:extLst>
          </p:cNvPr>
          <p:cNvSpPr/>
          <p:nvPr/>
        </p:nvSpPr>
        <p:spPr>
          <a:xfrm>
            <a:off x="387469" y="2898416"/>
            <a:ext cx="11417059" cy="3205549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32A413C3-4C0A-4E57-AEB7-181C529D2340}"/>
              </a:ext>
            </a:extLst>
          </p:cNvPr>
          <p:cNvSpPr txBox="1"/>
          <p:nvPr/>
        </p:nvSpPr>
        <p:spPr>
          <a:xfrm>
            <a:off x="3724001" y="2352862"/>
            <a:ext cx="5058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cmp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a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b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</p:txBody>
      </p:sp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2206EAC6-E093-5FDB-C3C7-84A382032B94}"/>
              </a:ext>
            </a:extLst>
          </p:cNvPr>
          <p:cNvSpPr/>
          <p:nvPr/>
        </p:nvSpPr>
        <p:spPr>
          <a:xfrm>
            <a:off x="2575974" y="3155712"/>
            <a:ext cx="7535023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9" name="Rettangolo con angoli arrotondati 18">
            <a:extLst>
              <a:ext uri="{FF2B5EF4-FFF2-40B4-BE49-F238E27FC236}">
                <a16:creationId xmlns:a16="http://schemas.microsoft.com/office/drawing/2014/main" id="{8201C26B-79E2-5AEF-651A-026AF18477B5}"/>
              </a:ext>
            </a:extLst>
          </p:cNvPr>
          <p:cNvSpPr/>
          <p:nvPr/>
        </p:nvSpPr>
        <p:spPr>
          <a:xfrm>
            <a:off x="2596498" y="3873219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2" name="Rettangolo con angoli arrotondati 21">
            <a:extLst>
              <a:ext uri="{FF2B5EF4-FFF2-40B4-BE49-F238E27FC236}">
                <a16:creationId xmlns:a16="http://schemas.microsoft.com/office/drawing/2014/main" id="{D9D9CE2F-5E56-FF22-F82F-C75199A2D205}"/>
              </a:ext>
            </a:extLst>
          </p:cNvPr>
          <p:cNvSpPr/>
          <p:nvPr/>
        </p:nvSpPr>
        <p:spPr>
          <a:xfrm>
            <a:off x="2596498" y="4647848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E6FD1A2C-0AEF-C928-B9B3-B64269A81B11}"/>
              </a:ext>
            </a:extLst>
          </p:cNvPr>
          <p:cNvSpPr/>
          <p:nvPr/>
        </p:nvSpPr>
        <p:spPr>
          <a:xfrm>
            <a:off x="2596498" y="5422478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aphicFrame>
        <p:nvGraphicFramePr>
          <p:cNvPr id="13" name="Tabella 17">
            <a:extLst>
              <a:ext uri="{FF2B5EF4-FFF2-40B4-BE49-F238E27FC236}">
                <a16:creationId xmlns:a16="http://schemas.microsoft.com/office/drawing/2014/main" id="{AC7E6B62-8431-7ECE-9787-FDA7679101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6989048"/>
              </p:ext>
            </p:extLst>
          </p:nvPr>
        </p:nvGraphicFramePr>
        <p:xfrm>
          <a:off x="2422055" y="3158060"/>
          <a:ext cx="760165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38461">
                  <a:extLst>
                    <a:ext uri="{9D8B030D-6E8A-4147-A177-3AD203B41FA5}">
                      <a16:colId xmlns:a16="http://schemas.microsoft.com/office/drawing/2014/main" val="1748936456"/>
                    </a:ext>
                  </a:extLst>
                </a:gridCol>
                <a:gridCol w="2538461">
                  <a:extLst>
                    <a:ext uri="{9D8B030D-6E8A-4147-A177-3AD203B41FA5}">
                      <a16:colId xmlns:a16="http://schemas.microsoft.com/office/drawing/2014/main" val="1599041407"/>
                    </a:ext>
                  </a:extLst>
                </a:gridCol>
                <a:gridCol w="2524728">
                  <a:extLst>
                    <a:ext uri="{9D8B030D-6E8A-4147-A177-3AD203B41FA5}">
                      <a16:colId xmlns:a16="http://schemas.microsoft.com/office/drawing/2014/main" val="8280559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Comando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Logicamente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Acronimo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3650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beq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==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18943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bne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!=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not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70561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blt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&lt;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less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than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67352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ble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&lt;=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less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or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987782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FF0074"/>
                          </a:solidFill>
                        </a:rPr>
                        <a:t>bgt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&gt;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greater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than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8478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bge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&gt;=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greater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or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90993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677361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6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1" y="-87486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COMANDI DI BRANCH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4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0E82439F-0A26-59C2-909B-A5B5BE0233C2}"/>
              </a:ext>
            </a:extLst>
          </p:cNvPr>
          <p:cNvSpPr/>
          <p:nvPr/>
        </p:nvSpPr>
        <p:spPr>
          <a:xfrm>
            <a:off x="3683478" y="2898416"/>
            <a:ext cx="8121049" cy="3205549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2206EAC6-E093-5FDB-C3C7-84A382032B94}"/>
              </a:ext>
            </a:extLst>
          </p:cNvPr>
          <p:cNvSpPr/>
          <p:nvPr/>
        </p:nvSpPr>
        <p:spPr>
          <a:xfrm>
            <a:off x="4092106" y="3129911"/>
            <a:ext cx="7535023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9" name="Rettangolo con angoli arrotondati 18">
            <a:extLst>
              <a:ext uri="{FF2B5EF4-FFF2-40B4-BE49-F238E27FC236}">
                <a16:creationId xmlns:a16="http://schemas.microsoft.com/office/drawing/2014/main" id="{8201C26B-79E2-5AEF-651A-026AF18477B5}"/>
              </a:ext>
            </a:extLst>
          </p:cNvPr>
          <p:cNvSpPr/>
          <p:nvPr/>
        </p:nvSpPr>
        <p:spPr>
          <a:xfrm>
            <a:off x="4112630" y="3847418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2" name="Rettangolo con angoli arrotondati 21">
            <a:extLst>
              <a:ext uri="{FF2B5EF4-FFF2-40B4-BE49-F238E27FC236}">
                <a16:creationId xmlns:a16="http://schemas.microsoft.com/office/drawing/2014/main" id="{D9D9CE2F-5E56-FF22-F82F-C75199A2D205}"/>
              </a:ext>
            </a:extLst>
          </p:cNvPr>
          <p:cNvSpPr/>
          <p:nvPr/>
        </p:nvSpPr>
        <p:spPr>
          <a:xfrm>
            <a:off x="4112630" y="4622047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E6FD1A2C-0AEF-C928-B9B3-B64269A81B11}"/>
              </a:ext>
            </a:extLst>
          </p:cNvPr>
          <p:cNvSpPr/>
          <p:nvPr/>
        </p:nvSpPr>
        <p:spPr>
          <a:xfrm>
            <a:off x="4112630" y="5396677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aphicFrame>
        <p:nvGraphicFramePr>
          <p:cNvPr id="13" name="Tabella 17">
            <a:extLst>
              <a:ext uri="{FF2B5EF4-FFF2-40B4-BE49-F238E27FC236}">
                <a16:creationId xmlns:a16="http://schemas.microsoft.com/office/drawing/2014/main" id="{AC7E6B62-8431-7ECE-9787-FDA7679101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9767120"/>
              </p:ext>
            </p:extLst>
          </p:nvPr>
        </p:nvGraphicFramePr>
        <p:xfrm>
          <a:off x="3868604" y="3140365"/>
          <a:ext cx="760165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38461">
                  <a:extLst>
                    <a:ext uri="{9D8B030D-6E8A-4147-A177-3AD203B41FA5}">
                      <a16:colId xmlns:a16="http://schemas.microsoft.com/office/drawing/2014/main" val="1748936456"/>
                    </a:ext>
                  </a:extLst>
                </a:gridCol>
                <a:gridCol w="2538461">
                  <a:extLst>
                    <a:ext uri="{9D8B030D-6E8A-4147-A177-3AD203B41FA5}">
                      <a16:colId xmlns:a16="http://schemas.microsoft.com/office/drawing/2014/main" val="1599041407"/>
                    </a:ext>
                  </a:extLst>
                </a:gridCol>
                <a:gridCol w="2524728">
                  <a:extLst>
                    <a:ext uri="{9D8B030D-6E8A-4147-A177-3AD203B41FA5}">
                      <a16:colId xmlns:a16="http://schemas.microsoft.com/office/drawing/2014/main" val="8280559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Comando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Logicamente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Acronimo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3650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beq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==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18943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bne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!=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not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70561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blt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&lt;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less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than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67352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ble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&lt;=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less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or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987782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FF0074"/>
                          </a:solidFill>
                        </a:rPr>
                        <a:t>bgt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&gt;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greater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than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8478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bge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&gt;=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greater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or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9099324"/>
                  </a:ext>
                </a:extLst>
              </a:tr>
            </a:tbl>
          </a:graphicData>
        </a:graphic>
      </p:graphicFrame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5CCF7C1A-B47F-0B62-973A-B1BE912718CE}"/>
              </a:ext>
            </a:extLst>
          </p:cNvPr>
          <p:cNvSpPr/>
          <p:nvPr/>
        </p:nvSpPr>
        <p:spPr>
          <a:xfrm rot="10800000" flipV="1">
            <a:off x="1607386" y="1450641"/>
            <a:ext cx="9141123" cy="128847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B116D1E4-0679-F10D-E1BD-3E8BC0E18BE7}"/>
              </a:ext>
            </a:extLst>
          </p:cNvPr>
          <p:cNvSpPr txBox="1"/>
          <p:nvPr/>
        </p:nvSpPr>
        <p:spPr>
          <a:xfrm>
            <a:off x="1443491" y="1674565"/>
            <a:ext cx="30537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cmp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beq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sezione2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3072B9BD-E171-1CC9-5E90-6DA5E20DE593}"/>
              </a:ext>
            </a:extLst>
          </p:cNvPr>
          <p:cNvSpPr txBox="1"/>
          <p:nvPr/>
        </p:nvSpPr>
        <p:spPr>
          <a:xfrm>
            <a:off x="4692798" y="1471488"/>
            <a:ext cx="609981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Se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==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allora facciamo un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salto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alla label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chiamata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sezione2</a:t>
            </a: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17" name="Rettangolo con angoli arrotondati 16">
            <a:extLst>
              <a:ext uri="{FF2B5EF4-FFF2-40B4-BE49-F238E27FC236}">
                <a16:creationId xmlns:a16="http://schemas.microsoft.com/office/drawing/2014/main" id="{9A703ACE-5265-61FA-7633-142AED8545C3}"/>
              </a:ext>
            </a:extLst>
          </p:cNvPr>
          <p:cNvSpPr/>
          <p:nvPr/>
        </p:nvSpPr>
        <p:spPr>
          <a:xfrm>
            <a:off x="175938" y="2895211"/>
            <a:ext cx="3271815" cy="3205549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08814CE3-BBFF-95DF-D3F1-3632252110E0}"/>
              </a:ext>
            </a:extLst>
          </p:cNvPr>
          <p:cNvSpPr txBox="1"/>
          <p:nvPr/>
        </p:nvSpPr>
        <p:spPr>
          <a:xfrm>
            <a:off x="362766" y="3184067"/>
            <a:ext cx="289815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I comandi a destra per funzionare devono essere seguiti dalla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label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di dove il programma deve «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saltare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»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54BC6D42-4D60-4C06-66EA-E34FFB5D9866}"/>
              </a:ext>
            </a:extLst>
          </p:cNvPr>
          <p:cNvSpPr txBox="1"/>
          <p:nvPr/>
        </p:nvSpPr>
        <p:spPr>
          <a:xfrm>
            <a:off x="362766" y="5028870"/>
            <a:ext cx="2898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comando &lt;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label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4637844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6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1" y="-87486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LABEL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4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0E82439F-0A26-59C2-909B-A5B5BE0233C2}"/>
              </a:ext>
            </a:extLst>
          </p:cNvPr>
          <p:cNvSpPr/>
          <p:nvPr/>
        </p:nvSpPr>
        <p:spPr>
          <a:xfrm>
            <a:off x="3683478" y="2898416"/>
            <a:ext cx="8121049" cy="3205549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2206EAC6-E093-5FDB-C3C7-84A382032B94}"/>
              </a:ext>
            </a:extLst>
          </p:cNvPr>
          <p:cNvSpPr/>
          <p:nvPr/>
        </p:nvSpPr>
        <p:spPr>
          <a:xfrm>
            <a:off x="4092106" y="3129911"/>
            <a:ext cx="7535023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9" name="Rettangolo con angoli arrotondati 18">
            <a:extLst>
              <a:ext uri="{FF2B5EF4-FFF2-40B4-BE49-F238E27FC236}">
                <a16:creationId xmlns:a16="http://schemas.microsoft.com/office/drawing/2014/main" id="{8201C26B-79E2-5AEF-651A-026AF18477B5}"/>
              </a:ext>
            </a:extLst>
          </p:cNvPr>
          <p:cNvSpPr/>
          <p:nvPr/>
        </p:nvSpPr>
        <p:spPr>
          <a:xfrm>
            <a:off x="4112630" y="3847418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2" name="Rettangolo con angoli arrotondati 21">
            <a:extLst>
              <a:ext uri="{FF2B5EF4-FFF2-40B4-BE49-F238E27FC236}">
                <a16:creationId xmlns:a16="http://schemas.microsoft.com/office/drawing/2014/main" id="{D9D9CE2F-5E56-FF22-F82F-C75199A2D205}"/>
              </a:ext>
            </a:extLst>
          </p:cNvPr>
          <p:cNvSpPr/>
          <p:nvPr/>
        </p:nvSpPr>
        <p:spPr>
          <a:xfrm>
            <a:off x="4112630" y="4622047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E6FD1A2C-0AEF-C928-B9B3-B64269A81B11}"/>
              </a:ext>
            </a:extLst>
          </p:cNvPr>
          <p:cNvSpPr/>
          <p:nvPr/>
        </p:nvSpPr>
        <p:spPr>
          <a:xfrm>
            <a:off x="4112630" y="5396677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aphicFrame>
        <p:nvGraphicFramePr>
          <p:cNvPr id="13" name="Tabella 17">
            <a:extLst>
              <a:ext uri="{FF2B5EF4-FFF2-40B4-BE49-F238E27FC236}">
                <a16:creationId xmlns:a16="http://schemas.microsoft.com/office/drawing/2014/main" id="{AC7E6B62-8431-7ECE-9787-FDA767910151}"/>
              </a:ext>
            </a:extLst>
          </p:cNvPr>
          <p:cNvGraphicFramePr>
            <a:graphicFrameLocks noGrp="1"/>
          </p:cNvGraphicFramePr>
          <p:nvPr/>
        </p:nvGraphicFramePr>
        <p:xfrm>
          <a:off x="3868604" y="3140365"/>
          <a:ext cx="760165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38461">
                  <a:extLst>
                    <a:ext uri="{9D8B030D-6E8A-4147-A177-3AD203B41FA5}">
                      <a16:colId xmlns:a16="http://schemas.microsoft.com/office/drawing/2014/main" val="1748936456"/>
                    </a:ext>
                  </a:extLst>
                </a:gridCol>
                <a:gridCol w="2538461">
                  <a:extLst>
                    <a:ext uri="{9D8B030D-6E8A-4147-A177-3AD203B41FA5}">
                      <a16:colId xmlns:a16="http://schemas.microsoft.com/office/drawing/2014/main" val="1599041407"/>
                    </a:ext>
                  </a:extLst>
                </a:gridCol>
                <a:gridCol w="2524728">
                  <a:extLst>
                    <a:ext uri="{9D8B030D-6E8A-4147-A177-3AD203B41FA5}">
                      <a16:colId xmlns:a16="http://schemas.microsoft.com/office/drawing/2014/main" val="8280559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Comando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Logicamente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Acronimo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3650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beq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==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18943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bne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!=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not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70561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blt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&lt;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less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than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67352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ble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&lt;=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less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or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987782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FF0074"/>
                          </a:solidFill>
                        </a:rPr>
                        <a:t>bgt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&gt;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greater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than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8478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bge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&gt;=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greater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or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9099324"/>
                  </a:ext>
                </a:extLst>
              </a:tr>
            </a:tbl>
          </a:graphicData>
        </a:graphic>
      </p:graphicFrame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5CCF7C1A-B47F-0B62-973A-B1BE912718CE}"/>
              </a:ext>
            </a:extLst>
          </p:cNvPr>
          <p:cNvSpPr/>
          <p:nvPr/>
        </p:nvSpPr>
        <p:spPr>
          <a:xfrm rot="10800000" flipV="1">
            <a:off x="1607386" y="1450641"/>
            <a:ext cx="9141123" cy="128847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B116D1E4-0679-F10D-E1BD-3E8BC0E18BE7}"/>
              </a:ext>
            </a:extLst>
          </p:cNvPr>
          <p:cNvSpPr txBox="1"/>
          <p:nvPr/>
        </p:nvSpPr>
        <p:spPr>
          <a:xfrm>
            <a:off x="1515498" y="1521597"/>
            <a:ext cx="30537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cmp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beq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sezione2</a:t>
            </a:r>
          </a:p>
          <a:p>
            <a:pPr algn="ctr"/>
            <a:endParaRPr lang="en-US" dirty="0">
              <a:solidFill>
                <a:srgbClr val="00B050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sezione2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: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3072B9BD-E171-1CC9-5E90-6DA5E20DE593}"/>
              </a:ext>
            </a:extLst>
          </p:cNvPr>
          <p:cNvSpPr txBox="1"/>
          <p:nvPr/>
        </p:nvSpPr>
        <p:spPr>
          <a:xfrm>
            <a:off x="4692798" y="1471488"/>
            <a:ext cx="609981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Se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==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allora facciamo un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salto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alla label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chiamata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sezione2</a:t>
            </a: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17" name="Rettangolo con angoli arrotondati 16">
            <a:extLst>
              <a:ext uri="{FF2B5EF4-FFF2-40B4-BE49-F238E27FC236}">
                <a16:creationId xmlns:a16="http://schemas.microsoft.com/office/drawing/2014/main" id="{9A703ACE-5265-61FA-7633-142AED8545C3}"/>
              </a:ext>
            </a:extLst>
          </p:cNvPr>
          <p:cNvSpPr/>
          <p:nvPr/>
        </p:nvSpPr>
        <p:spPr>
          <a:xfrm>
            <a:off x="175938" y="2895211"/>
            <a:ext cx="3271815" cy="3205549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08814CE3-BBFF-95DF-D3F1-3632252110E0}"/>
              </a:ext>
            </a:extLst>
          </p:cNvPr>
          <p:cNvSpPr txBox="1"/>
          <p:nvPr/>
        </p:nvSpPr>
        <p:spPr>
          <a:xfrm>
            <a:off x="362766" y="3221585"/>
            <a:ext cx="28981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Semantica label per fare il salto: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54BC6D42-4D60-4C06-66EA-E34FFB5D9866}"/>
              </a:ext>
            </a:extLst>
          </p:cNvPr>
          <p:cNvSpPr txBox="1"/>
          <p:nvPr/>
        </p:nvSpPr>
        <p:spPr>
          <a:xfrm>
            <a:off x="362766" y="4194290"/>
            <a:ext cx="2898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>
                <a:solidFill>
                  <a:srgbClr val="00B050"/>
                </a:solidFill>
                <a:latin typeface="Comic Sans MS" panose="030F0702030302020204" pitchFamily="66" charset="0"/>
              </a:rPr>
              <a:t>nomeLabel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:</a:t>
            </a: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FB56278F-EAB0-F746-E208-276C80B36D77}"/>
              </a:ext>
            </a:extLst>
          </p:cNvPr>
          <p:cNvSpPr/>
          <p:nvPr/>
        </p:nvSpPr>
        <p:spPr>
          <a:xfrm rot="10800000" flipV="1">
            <a:off x="4280858" y="6263261"/>
            <a:ext cx="6763108" cy="420727"/>
          </a:xfrm>
          <a:prstGeom prst="roundRect">
            <a:avLst/>
          </a:prstGeom>
          <a:solidFill>
            <a:srgbClr val="283049"/>
          </a:solidFill>
          <a:ln>
            <a:solidFill>
              <a:srgbClr val="FF00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60E60C90-A1FB-553B-FCFF-08946E3DF0C3}"/>
              </a:ext>
            </a:extLst>
          </p:cNvPr>
          <p:cNvSpPr txBox="1"/>
          <p:nvPr/>
        </p:nvSpPr>
        <p:spPr>
          <a:xfrm>
            <a:off x="5111646" y="6286110"/>
            <a:ext cx="5262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Quindi, alla fine, funziona un po’ come il </a:t>
            </a:r>
            <a:r>
              <a:rPr lang="it-IT" dirty="0">
                <a:solidFill>
                  <a:srgbClr val="00B050"/>
                </a:solidFill>
              </a:rPr>
              <a:t>goto</a:t>
            </a:r>
            <a:r>
              <a:rPr lang="it-IT" dirty="0">
                <a:solidFill>
                  <a:schemeClr val="bg1"/>
                </a:solidFill>
              </a:rPr>
              <a:t> in </a:t>
            </a:r>
            <a:r>
              <a:rPr lang="it-IT" dirty="0">
                <a:solidFill>
                  <a:srgbClr val="FF0074"/>
                </a:solidFill>
              </a:rPr>
              <a:t>C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366C513B-DC61-7DFE-3151-D6C96288412B}"/>
              </a:ext>
            </a:extLst>
          </p:cNvPr>
          <p:cNvSpPr txBox="1"/>
          <p:nvPr/>
        </p:nvSpPr>
        <p:spPr>
          <a:xfrm>
            <a:off x="362766" y="4926351"/>
            <a:ext cx="28981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Da ricordare di mettere i due punti alla fine</a:t>
            </a:r>
          </a:p>
        </p:txBody>
      </p:sp>
    </p:spTree>
    <p:extLst>
      <p:ext uri="{BB962C8B-B14F-4D97-AF65-F5344CB8AC3E}">
        <p14:creationId xmlns:p14="http://schemas.microsoft.com/office/powerpoint/2010/main" val="90172418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363</TotalTime>
  <Words>987</Words>
  <Application>Microsoft Office PowerPoint</Application>
  <PresentationFormat>Widescreen</PresentationFormat>
  <Paragraphs>237</Paragraphs>
  <Slides>12</Slides>
  <Notes>0</Notes>
  <HiddenSlides>2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12</vt:i4>
      </vt:variant>
    </vt:vector>
  </HeadingPairs>
  <TitlesOfParts>
    <vt:vector size="19" baseType="lpstr">
      <vt:lpstr>-apple-system</vt:lpstr>
      <vt:lpstr>Amasis MT Pro</vt:lpstr>
      <vt:lpstr>Arial</vt:lpstr>
      <vt:lpstr>Calibri</vt:lpstr>
      <vt:lpstr>Calibri Light</vt:lpstr>
      <vt:lpstr>Comic Sans MS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Giacomo Paolocci</dc:creator>
  <cp:lastModifiedBy>Giacomo Paolocci</cp:lastModifiedBy>
  <cp:revision>12</cp:revision>
  <dcterms:created xsi:type="dcterms:W3CDTF">2023-09-14T11:34:11Z</dcterms:created>
  <dcterms:modified xsi:type="dcterms:W3CDTF">2023-09-14T20:38:32Z</dcterms:modified>
</cp:coreProperties>
</file>

<file path=docProps/thumbnail.jpeg>
</file>